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6.xml" ContentType="application/vnd.openxmlformats-officedocument.presentationml.tags+xml"/>
  <Override PartName="/ppt/notesSlides/notesSlide7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24"/>
  </p:notesMasterIdLst>
  <p:sldIdLst>
    <p:sldId id="2076138313" r:id="rId7"/>
    <p:sldId id="2076138308" r:id="rId8"/>
    <p:sldId id="2076138314" r:id="rId9"/>
    <p:sldId id="2076138315" r:id="rId10"/>
    <p:sldId id="2076138316" r:id="rId11"/>
    <p:sldId id="2076138317" r:id="rId12"/>
    <p:sldId id="2076138318" r:id="rId13"/>
    <p:sldId id="2076138319" r:id="rId14"/>
    <p:sldId id="2076138320" r:id="rId15"/>
    <p:sldId id="2076138321" r:id="rId16"/>
    <p:sldId id="2076138322" r:id="rId17"/>
    <p:sldId id="2076138323" r:id="rId18"/>
    <p:sldId id="2076138324" r:id="rId19"/>
    <p:sldId id="2076138325" r:id="rId20"/>
    <p:sldId id="2076138326" r:id="rId21"/>
    <p:sldId id="2076138327" r:id="rId22"/>
    <p:sldId id="2076138328" r:id="rId23"/>
    <p:sldId id="2076138329" r:id="rId24"/>
    <p:sldId id="2076138330" r:id="rId25"/>
    <p:sldId id="2076138331" r:id="rId26"/>
    <p:sldId id="2076138332" r:id="rId27"/>
    <p:sldId id="2076138333" r:id="rId28"/>
    <p:sldId id="2076138334" r:id="rId29"/>
    <p:sldId id="2076138335" r:id="rId30"/>
    <p:sldId id="2076138336" r:id="rId31"/>
    <p:sldId id="2076138337" r:id="rId32"/>
    <p:sldId id="2076138338" r:id="rId33"/>
    <p:sldId id="2076138339" r:id="rId34"/>
    <p:sldId id="2076138340" r:id="rId35"/>
    <p:sldId id="2076138341" r:id="rId36"/>
    <p:sldId id="2076138342" r:id="rId37"/>
    <p:sldId id="2076138343" r:id="rId38"/>
    <p:sldId id="2076138344" r:id="rId39"/>
    <p:sldId id="2076138345" r:id="rId40"/>
    <p:sldId id="2076138346" r:id="rId41"/>
    <p:sldId id="2076138347" r:id="rId42"/>
    <p:sldId id="2076138348" r:id="rId43"/>
    <p:sldId id="2076138312" r:id="rId44"/>
    <p:sldId id="2076138298" r:id="rId45"/>
    <p:sldId id="2076138299" r:id="rId46"/>
    <p:sldId id="2076138310" r:id="rId47"/>
    <p:sldId id="2076138349" r:id="rId48"/>
    <p:sldId id="2076138350" r:id="rId49"/>
    <p:sldId id="2076138351" r:id="rId50"/>
    <p:sldId id="2076138352" r:id="rId51"/>
    <p:sldId id="2076138353" r:id="rId52"/>
    <p:sldId id="2076138354" r:id="rId53"/>
    <p:sldId id="2076138355" r:id="rId54"/>
    <p:sldId id="2076138356" r:id="rId55"/>
    <p:sldId id="2076138357" r:id="rId56"/>
    <p:sldId id="2076138358" r:id="rId57"/>
    <p:sldId id="2076138359" r:id="rId58"/>
    <p:sldId id="2076138360" r:id="rId59"/>
    <p:sldId id="2076138361" r:id="rId60"/>
    <p:sldId id="2076138362" r:id="rId61"/>
    <p:sldId id="2076138363" r:id="rId62"/>
    <p:sldId id="2076138364" r:id="rId63"/>
    <p:sldId id="2076138365" r:id="rId64"/>
    <p:sldId id="2076138366" r:id="rId65"/>
    <p:sldId id="2076138367" r:id="rId66"/>
    <p:sldId id="2076138368" r:id="rId67"/>
    <p:sldId id="2076138369" r:id="rId68"/>
    <p:sldId id="2076138370" r:id="rId69"/>
    <p:sldId id="2076138371" r:id="rId70"/>
    <p:sldId id="2076138372" r:id="rId71"/>
    <p:sldId id="2076138373" r:id="rId72"/>
    <p:sldId id="2076138307" r:id="rId73"/>
    <p:sldId id="2076138301" r:id="rId74"/>
    <p:sldId id="2076138309" r:id="rId75"/>
    <p:sldId id="2076138311" r:id="rId76"/>
    <p:sldId id="2076138374" r:id="rId77"/>
    <p:sldId id="2076138375" r:id="rId78"/>
    <p:sldId id="2076138376" r:id="rId79"/>
    <p:sldId id="2076138377" r:id="rId80"/>
    <p:sldId id="2076138378" r:id="rId81"/>
    <p:sldId id="2076138379" r:id="rId82"/>
    <p:sldId id="2076138380" r:id="rId83"/>
    <p:sldId id="2076138381" r:id="rId84"/>
    <p:sldId id="2076138382" r:id="rId85"/>
    <p:sldId id="2076138383" r:id="rId86"/>
    <p:sldId id="2076138384" r:id="rId87"/>
    <p:sldId id="2076138385" r:id="rId88"/>
    <p:sldId id="2076138386" r:id="rId89"/>
    <p:sldId id="2076138387" r:id="rId90"/>
    <p:sldId id="2076138388" r:id="rId91"/>
    <p:sldId id="2076138389" r:id="rId92"/>
    <p:sldId id="2076138390" r:id="rId93"/>
    <p:sldId id="2076138391" r:id="rId94"/>
    <p:sldId id="2076138392" r:id="rId95"/>
    <p:sldId id="2076138393" r:id="rId96"/>
    <p:sldId id="2076138394" r:id="rId97"/>
    <p:sldId id="2076138395" r:id="rId98"/>
    <p:sldId id="2076138396" r:id="rId99"/>
    <p:sldId id="2076138397" r:id="rId100"/>
    <p:sldId id="2076138398" r:id="rId101"/>
    <p:sldId id="2076138399" r:id="rId102"/>
    <p:sldId id="2076138400" r:id="rId103"/>
    <p:sldId id="2076138401" r:id="rId104"/>
    <p:sldId id="2076138402" r:id="rId105"/>
    <p:sldId id="2076138403" r:id="rId106"/>
    <p:sldId id="2076138404" r:id="rId107"/>
    <p:sldId id="2076138405" r:id="rId108"/>
    <p:sldId id="2076138406" r:id="rId109"/>
    <p:sldId id="2076138407" r:id="rId110"/>
    <p:sldId id="2076138408" r:id="rId111"/>
    <p:sldId id="2076138409" r:id="rId112"/>
    <p:sldId id="2076138410" r:id="rId113"/>
    <p:sldId id="2076138411" r:id="rId114"/>
    <p:sldId id="2076138412" r:id="rId115"/>
    <p:sldId id="2076138413" r:id="rId116"/>
    <p:sldId id="2076138414" r:id="rId117"/>
    <p:sldId id="2076138415" r:id="rId118"/>
    <p:sldId id="2076138303" r:id="rId119"/>
    <p:sldId id="2076138304" r:id="rId120"/>
    <p:sldId id="2076138305" r:id="rId121"/>
    <p:sldId id="2076138271" r:id="rId122"/>
    <p:sldId id="2076138241"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314"/>
            <p14:sldId id="2076138315"/>
            <p14:sldId id="207613831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345"/>
            <p14:sldId id="2076138346"/>
            <p14:sldId id="2076138347"/>
            <p14:sldId id="2076138348"/>
            <p14:sldId id="2076138312"/>
            <p14:sldId id="2076138298"/>
            <p14:sldId id="2076138299"/>
            <p14:sldId id="2076138310"/>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07"/>
            <p14:sldId id="2076138301"/>
            <p14:sldId id="2076138309"/>
            <p14:sldId id="2076138311"/>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303"/>
            <p14:sldId id="2076138304"/>
            <p14:sldId id="2076138305"/>
            <p14:sldId id="2076138271"/>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C2D91"/>
    <a:srgbClr val="B4A0FF"/>
    <a:srgbClr val="D2D2D2"/>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42" y="1080"/>
      </p:cViewPr>
      <p:guideLst>
        <p:guide orient="horz" pos="2808"/>
        <p:guide pos="840"/>
        <p:guide orient="horz" pos="696"/>
        <p:guide pos="39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notesMaster" Target="notesMasters/notesMaster1.xml"/><Relationship Id="rId12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2/24/2021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a:solidFill>
                <a:schemeClr val="tx1"/>
              </a:solidFill>
              <a:effectLst/>
              <a:latin typeface="+mn-lt"/>
              <a:ea typeface="+mn-ea"/>
              <a:cs typeface="+mn-cs"/>
            </a:endParaRPr>
          </a:p>
          <a:p>
            <a:pPr marL="285695" indent="-285695">
              <a:buFont typeface="Arial" panose="020B0604020202020204" pitchFamily="34" charset="0"/>
              <a:buChar char="•"/>
            </a:pPr>
            <a:endParaRPr lang="en-US" sz="1100">
              <a:latin typeface="+mn-lt"/>
            </a:endParaRPr>
          </a:p>
          <a:p>
            <a:r>
              <a:rPr lang="en-US" sz="1200" b="1">
                <a:latin typeface="+mn-lt"/>
              </a:rPr>
              <a:t>READ_COMMITTED_SNAPSHOT </a:t>
            </a:r>
          </a:p>
          <a:p>
            <a:r>
              <a:rPr lang="en-US" sz="1200" b="1">
                <a:latin typeface="+mn-lt"/>
              </a:rPr>
              <a:t>OFF</a:t>
            </a:r>
            <a:r>
              <a:rPr lang="en-US" sz="1200">
                <a:latin typeface="+mn-lt"/>
              </a:rPr>
              <a:t> (Default) – Uses shared locks to prevent other transactions from modifying rows while running a read operation</a:t>
            </a:r>
          </a:p>
          <a:p>
            <a:r>
              <a:rPr lang="en-US" sz="1200" b="1">
                <a:latin typeface="+mn-lt"/>
              </a:rPr>
              <a:t>ON</a:t>
            </a:r>
            <a:r>
              <a:rPr lang="en-US" sz="120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a:t>SELECT 1/0</a:t>
            </a:r>
            <a:r>
              <a:rPr lang="en-US" sz="1200" b="0" i="0" kern="120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Hash distributed</a:t>
            </a:r>
          </a:p>
          <a:p>
            <a:r>
              <a:rPr lang="en-US" sz="1200" b="0" i="0" kern="120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a:solidFill>
                  <a:schemeClr val="tx1"/>
                </a:solidFill>
                <a:effectLst/>
                <a:latin typeface="+mn-lt"/>
                <a:ea typeface="+mn-ea"/>
                <a:cs typeface="+mn-cs"/>
                <a:hlinkClick r:id="rId3"/>
              </a:rPr>
              <a:t>distribution</a:t>
            </a:r>
            <a:r>
              <a:rPr lang="en-US" sz="1200" b="0" i="0" kern="1200">
                <a:solidFill>
                  <a:schemeClr val="tx1"/>
                </a:solidFill>
                <a:effectLst/>
                <a:latin typeface="+mn-lt"/>
                <a:ea typeface="+mn-ea"/>
                <a:cs typeface="+mn-cs"/>
              </a:rPr>
              <a:t>.</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Round-robin distributed</a:t>
            </a:r>
          </a:p>
          <a:p>
            <a:r>
              <a:rPr lang="en-US" sz="1200" b="0" i="0"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Replicated Tables</a:t>
            </a:r>
          </a:p>
          <a:p>
            <a:r>
              <a:rPr lang="en-US" sz="1200" b="0" i="0"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a:solidFill>
                  <a:schemeClr val="tx1"/>
                </a:solidFill>
                <a:effectLst/>
                <a:latin typeface="+mn-lt"/>
                <a:ea typeface="+mn-ea"/>
                <a:cs typeface="+mn-cs"/>
                <a:hlinkClick r:id="rId4"/>
              </a:rPr>
              <a:t>DBCC PDW_SHOWSPACEUSED</a:t>
            </a:r>
            <a:r>
              <a:rPr lang="en-US" sz="1200" b="0" i="0" kern="1200">
                <a:solidFill>
                  <a:schemeClr val="tx1"/>
                </a:solidFill>
                <a:effectLst/>
                <a:latin typeface="+mn-lt"/>
                <a:ea typeface="+mn-ea"/>
                <a:cs typeface="+mn-cs"/>
              </a:rPr>
              <a:t> command: DBCC PDW_SHOWSPACEUSED('</a:t>
            </a:r>
            <a:r>
              <a:rPr lang="en-US" sz="1200" b="0" i="0" kern="1200" err="1">
                <a:solidFill>
                  <a:schemeClr val="tx1"/>
                </a:solidFill>
                <a:effectLst/>
                <a:latin typeface="+mn-lt"/>
                <a:ea typeface="+mn-ea"/>
                <a:cs typeface="+mn-cs"/>
              </a:rPr>
              <a:t>ReplTableCandidate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err="1">
                <a:solidFill>
                  <a:schemeClr val="tx1"/>
                </a:solidFill>
                <a:effectLst/>
                <a:latin typeface="+mn-lt"/>
                <a:ea typeface="+mn-ea"/>
                <a:cs typeface="+mn-cs"/>
                <a:hlinkClick r:id="rId5"/>
              </a:rPr>
              <a:t>sys.dm_pdw_request_steps</a:t>
            </a:r>
            <a:r>
              <a:rPr lang="en-US" sz="1200" b="0" i="0" kern="1200">
                <a:solidFill>
                  <a:schemeClr val="tx1"/>
                </a:solidFill>
                <a:effectLst/>
                <a:latin typeface="+mn-lt"/>
                <a:ea typeface="+mn-ea"/>
                <a:cs typeface="+mn-cs"/>
              </a:rPr>
              <a:t>. The </a:t>
            </a:r>
            <a:r>
              <a:rPr lang="en-US" sz="1200" b="0" i="0" kern="1200" err="1">
                <a:solidFill>
                  <a:schemeClr val="tx1"/>
                </a:solidFill>
                <a:effectLst/>
                <a:latin typeface="+mn-lt"/>
                <a:ea typeface="+mn-ea"/>
                <a:cs typeface="+mn-cs"/>
              </a:rPr>
              <a:t>BroadcastMoveOperation</a:t>
            </a:r>
            <a:r>
              <a:rPr lang="en-US" sz="1200" b="0" i="0" kern="1200">
                <a:solidFill>
                  <a:schemeClr val="tx1"/>
                </a:solidFill>
                <a:effectLst/>
                <a:latin typeface="+mn-lt"/>
                <a:ea typeface="+mn-ea"/>
                <a:cs typeface="+mn-cs"/>
              </a:rPr>
              <a:t> is the typical data movement operation that can be eliminated by using a replicated table.</a:t>
            </a:r>
          </a:p>
          <a:p>
            <a:endParaRPr lang="en-US" sz="1200" b="0"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Check this article to learn how to create private </a:t>
            </a:r>
            <a:r>
              <a:rPr lang="en-US" err="1"/>
              <a:t>endpoins</a:t>
            </a:r>
            <a:r>
              <a:rPr lang="en-US"/>
              <a:t> to your Azure 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Synapse RBAC roles - Azure Synapse Analytics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97</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98</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2/24/2021 7:58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2/24/2021 7:58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2/24/2021 7:58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2/24/2021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53543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29" r:id="rId40"/>
    <p:sldLayoutId id="2147483733" r:id="rId41"/>
    <p:sldLayoutId id="2147483734"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67.xml"/><Relationship Id="rId1" Type="http://schemas.openxmlformats.org/officeDocument/2006/relationships/slideLayout" Target="../slideLayouts/slideLayout66.xml"/><Relationship Id="rId6" Type="http://schemas.openxmlformats.org/officeDocument/2006/relationships/image" Target="../media/image137.emf"/><Relationship Id="rId11" Type="http://schemas.openxmlformats.org/officeDocument/2006/relationships/image" Target="../media/image91.svg"/><Relationship Id="rId5" Type="http://schemas.openxmlformats.org/officeDocument/2006/relationships/image" Target="../media/image136.emf"/><Relationship Id="rId10" Type="http://schemas.openxmlformats.org/officeDocument/2006/relationships/image" Target="../media/image68.png"/><Relationship Id="rId4" Type="http://schemas.openxmlformats.org/officeDocument/2006/relationships/image" Target="../media/image135.emf"/><Relationship Id="rId9" Type="http://schemas.openxmlformats.org/officeDocument/2006/relationships/image" Target="../media/image140.emf"/></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1.svg"/><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143.svg"/><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78.xml"/><Relationship Id="rId1" Type="http://schemas.openxmlformats.org/officeDocument/2006/relationships/slideLayout" Target="../slideLayouts/slideLayout66.xml"/><Relationship Id="rId5" Type="http://schemas.openxmlformats.org/officeDocument/2006/relationships/image" Target="../media/image150.emf"/><Relationship Id="rId4" Type="http://schemas.openxmlformats.org/officeDocument/2006/relationships/image" Target="../media/image90.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80.xml"/><Relationship Id="rId1" Type="http://schemas.openxmlformats.org/officeDocument/2006/relationships/slideLayout" Target="../slideLayouts/slideLayout36.xml"/><Relationship Id="rId4" Type="http://schemas.openxmlformats.org/officeDocument/2006/relationships/image" Target="../media/image1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5.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6.xml"/><Relationship Id="rId5" Type="http://schemas.openxmlformats.org/officeDocument/2006/relationships/image" Target="../media/image76.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 Id="rId9" Type="http://schemas.openxmlformats.org/officeDocument/2006/relationships/image" Target="../media/image87.sv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emf"/><Relationship Id="rId7"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66.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svg"/><Relationship Id="rId10"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94.sv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8.png"/><Relationship Id="rId7"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68.xml"/><Relationship Id="rId6" Type="http://schemas.openxmlformats.org/officeDocument/2006/relationships/image" Target="../media/image101.png"/><Relationship Id="rId5" Type="http://schemas.microsoft.com/office/2017/06/relationships/model3d" Target="../media/model3d1.glb"/><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119.jpe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68.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gif"/><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e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a:solidFill>
                  <a:schemeClr val="bg1"/>
                </a:solidFill>
              </a:rPr>
              <a:t>Welcome to </a:t>
            </a:r>
            <a:br>
              <a:rPr lang="en-US">
                <a:solidFill>
                  <a:schemeClr val="bg1"/>
                </a:solidFill>
              </a:rPr>
            </a:br>
            <a:r>
              <a:rPr lang="en-US">
                <a:solidFill>
                  <a:schemeClr val="bg1"/>
                </a:solidFill>
              </a:rPr>
              <a:t>Azure Synapse Technical Boot Camp</a:t>
            </a:r>
            <a:br>
              <a:rPr lang="en-US">
                <a:solidFill>
                  <a:schemeClr val="bg1"/>
                </a:solidFill>
              </a:rPr>
            </a:br>
            <a:br>
              <a:rPr lang="en-US">
                <a:solidFill>
                  <a:schemeClr val="bg1"/>
                </a:solidFill>
              </a:rPr>
            </a:br>
            <a:r>
              <a:rPr lang="en-US" sz="2000">
                <a:solidFill>
                  <a:schemeClr val="bg1"/>
                </a:solidFill>
              </a:rPr>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2052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61929"/>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apply security concepts including row level security, object level security, column level security, sensitive data discovery and classification and access controls to a customer scenario.</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54"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4381"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398336"/>
            <a:chOff x="1566956" y="3705679"/>
            <a:chExt cx="7584971" cy="13983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954107"/>
            </a:xfrm>
            <a:prstGeom prst="rect">
              <a:avLst/>
            </a:prstGeom>
            <a:noFill/>
          </p:spPr>
          <p:txBody>
            <a:bodyPr wrap="square">
              <a:spAutoFit/>
            </a:bodyPr>
            <a:lstStyle/>
            <a:p>
              <a:r>
                <a:rPr lang="en-US" sz="1600"/>
                <a:t>Open the </a:t>
              </a:r>
              <a:r>
                <a:rPr lang="en-US" sz="1600" b="1"/>
                <a:t>whiteboard</a:t>
              </a:r>
              <a:r>
                <a:rPr lang="en-US" sz="1600"/>
                <a:t> and as a team </a:t>
              </a:r>
              <a:r>
                <a:rPr lang="en-US" sz="1600">
                  <a:solidFill>
                    <a:srgbClr val="B4A0FF"/>
                  </a:solidFill>
                </a:rPr>
                <a:t>answer the provided challenge questions.</a:t>
              </a:r>
              <a:r>
                <a:rPr lang="en-US" sz="1600"/>
                <a:t> </a:t>
              </a:r>
            </a:p>
            <a:p>
              <a:endParaRPr lang="en-US" sz="800"/>
            </a:p>
            <a:p>
              <a:r>
                <a:rPr lang="en-US" sz="1600"/>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WWI requirements provided in student guide.</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282264052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10040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6834"/>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0084"/>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articulate several security-related steps that cover an end-to-end security story for Azure Synapse Analytics.</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661893"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a:t>
            </a:r>
            <a:r>
              <a:rPr lang="en-US" sz="1600">
                <a:solidFill>
                  <a:srgbClr val="1A1A1A"/>
                </a:solidFill>
                <a:latin typeface="Segoe UI"/>
              </a:rPr>
              <a:t>ingesting and integrating your customer’s data</a:t>
            </a:r>
            <a:r>
              <a:rPr lang="en-US" sz="1600"/>
              <a:t>.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1-3 in the Lab 5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80"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001678416"/>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78242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828366"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a:solidFill>
                  <a:srgbClr val="32145A"/>
                </a:solidFill>
                <a:uFill>
                  <a:solidFill>
                    <a:srgbClr val="000000"/>
                  </a:solidFill>
                </a:uFill>
              </a:rPr>
              <a:t>Closing</a:t>
            </a:r>
            <a:endParaRPr lang="en-US" spc="-20">
              <a:solidFill>
                <a:srgbClr val="32145A"/>
              </a:solidFill>
            </a:endParaRPr>
          </a:p>
        </p:txBody>
      </p:sp>
      <p:sp>
        <p:nvSpPr>
          <p:cNvPr id="8" name="TextBox 7">
            <a:extLst>
              <a:ext uri="{FF2B5EF4-FFF2-40B4-BE49-F238E27FC236}">
                <a16:creationId xmlns:a16="http://schemas.microsoft.com/office/drawing/2014/main" id="{B7933273-438B-4039-8E63-4DB121023217}"/>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a:solidFill>
                  <a:schemeClr val="dk1"/>
                </a:solidFill>
              </a:rPr>
              <a:t>Thank you for your participation in today’s Azure Synapse Technical Boot Camp!</a:t>
            </a: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1653786"/>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49957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Implement optimization strategizes for the data warehouse using SQL based approached in Azure Synapse Analytics.​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Apply security concepts including row level security, object level security, column level security, sensitive data discovery and classification and access controls to a customer scenario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Implement a process to train a machine learning model </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Address scenarios to monitor and manage Azure solutions</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60 27 18 0</a:t>
            </a:r>
            <a:endParaRPr lang="en-US" dirty="0"/>
          </a:p>
        </p:txBody>
      </p:sp>
      <p:pic>
        <p:nvPicPr>
          <p:cNvPr id="1028" name="Picture 4" descr="QR code for your presentation">
            <a:extLst>
              <a:ext uri="{FF2B5EF4-FFF2-40B4-BE49-F238E27FC236}">
                <a16:creationId xmlns:a16="http://schemas.microsoft.com/office/drawing/2014/main" id="{1CB3B332-171D-43B4-BD1A-6CB39A1FF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579"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a:t>Columnstore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Materialized Views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Nonclustered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Result-set caching</a:t>
            </a: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78127347"/>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8">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3">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1</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Data Warehouse Optimization</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1:30-2:25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Security</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2:25-3:15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a:latin typeface="Calibri"/>
                <a:cs typeface="Calibri"/>
              </a:rPr>
              <a:t>Views </a:t>
            </a:r>
            <a:r>
              <a:rPr lang="en-US" spc="-5">
                <a:latin typeface="Calibri"/>
                <a:cs typeface="Calibri"/>
              </a:rPr>
              <a:t>on </a:t>
            </a:r>
            <a:r>
              <a:rPr lang="en-US" spc="-15">
                <a:latin typeface="Calibri"/>
                <a:cs typeface="Calibri"/>
              </a:rPr>
              <a:t>Views </a:t>
            </a:r>
            <a:r>
              <a:rPr lang="en-US" spc="-5">
                <a:latin typeface="Calibri"/>
                <a:cs typeface="Calibri"/>
              </a:rPr>
              <a:t>will </a:t>
            </a:r>
            <a:r>
              <a:rPr lang="en-US" spc="-10">
                <a:latin typeface="Calibri"/>
                <a:cs typeface="Calibri"/>
              </a:rPr>
              <a:t>not support </a:t>
            </a:r>
            <a:r>
              <a:rPr lang="en-US" spc="-15">
                <a:latin typeface="Calibri"/>
                <a:cs typeface="Calibri"/>
              </a:rPr>
              <a:t>performance optimization </a:t>
            </a:r>
            <a:r>
              <a:rPr lang="en-US" spc="-10">
                <a:latin typeface="Calibri"/>
                <a:cs typeface="Calibri"/>
              </a:rPr>
              <a:t>using  </a:t>
            </a:r>
            <a:r>
              <a:rPr lang="en-US" spc="-15">
                <a:latin typeface="Calibri"/>
                <a:cs typeface="Calibri"/>
              </a:rPr>
              <a:t>Materialized Views (more</a:t>
            </a:r>
            <a:r>
              <a:rPr lang="en-US" spc="20">
                <a:latin typeface="Calibri"/>
                <a:cs typeface="Calibri"/>
              </a:rPr>
              <a:t> </a:t>
            </a:r>
            <a:r>
              <a:rPr lang="en-US" spc="-15">
                <a:latin typeface="Calibri"/>
                <a:cs typeface="Calibri"/>
              </a:rPr>
              <a:t>later)</a:t>
            </a:r>
            <a:endParaRPr lang="en-US">
              <a:latin typeface="Calibri"/>
              <a:cs typeface="Calibri"/>
            </a:endParaRPr>
          </a:p>
          <a:p>
            <a:pPr>
              <a:spcBef>
                <a:spcPts val="5"/>
              </a:spcBef>
              <a:buFont typeface="Arial"/>
              <a:buChar char="•"/>
            </a:pPr>
            <a:endParaRPr lang="en-US" sz="3529">
              <a:latin typeface="Calibri"/>
              <a:cs typeface="Calibri"/>
            </a:endParaRPr>
          </a:p>
          <a:p>
            <a:pPr marL="241254" indent="-229191">
              <a:buFont typeface="Arial"/>
              <a:buChar char="•"/>
              <a:tabLst>
                <a:tab pos="241889" algn="l"/>
              </a:tabLst>
            </a:pPr>
            <a:r>
              <a:rPr lang="en-US" spc="-15">
                <a:latin typeface="Calibri"/>
                <a:cs typeface="Calibri"/>
              </a:rPr>
              <a:t>Views </a:t>
            </a:r>
            <a:r>
              <a:rPr lang="en-US" spc="-5">
                <a:latin typeface="Calibri"/>
                <a:cs typeface="Calibri"/>
              </a:rPr>
              <a:t>cannot be</a:t>
            </a:r>
            <a:r>
              <a:rPr lang="en-US" spc="25">
                <a:latin typeface="Calibri"/>
                <a:cs typeface="Calibri"/>
              </a:rPr>
              <a:t> </a:t>
            </a:r>
            <a:r>
              <a:rPr lang="en-US" spc="-15">
                <a:latin typeface="Calibri"/>
                <a:cs typeface="Calibri"/>
              </a:rPr>
              <a:t>distributed</a:t>
            </a:r>
            <a:endParaRPr lang="en-US">
              <a:latin typeface="Calibri"/>
              <a:cs typeface="Calibri"/>
            </a:endParaRPr>
          </a:p>
          <a:p>
            <a:endParaRPr lang="en-US"/>
          </a:p>
        </p:txBody>
      </p:sp>
    </p:spTree>
    <p:extLst>
      <p:ext uri="{BB962C8B-B14F-4D97-AF65-F5344CB8AC3E}">
        <p14:creationId xmlns:p14="http://schemas.microsoft.com/office/powerpoint/2010/main" val="1319563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3384357038"/>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1</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Data Warehouse Optimization</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14174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1602134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247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790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able to </a:t>
            </a:r>
            <a:r>
              <a:rPr lang="en-US" b="1">
                <a:solidFill>
                  <a:srgbClr val="B4A0FF"/>
                </a:solidFill>
              </a:rPr>
              <a:t>better</a:t>
            </a:r>
            <a:r>
              <a:rPr lang="en-US"/>
              <a:t> </a:t>
            </a:r>
            <a:r>
              <a:rPr lang="en-US" b="1">
                <a:solidFill>
                  <a:srgbClr val="B4A0FF"/>
                </a:solidFill>
              </a:rPr>
              <a:t>optimize Data Warehouse query performance within deployed Azure Synapse Analytics solutions</a:t>
            </a:r>
            <a:r>
              <a:rPr lang="en-US">
                <a:solidFill>
                  <a:srgbClr val="B4A0FF"/>
                </a:solidFill>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805170853"/>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bg1"/>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31986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1-2 in the Lab 3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Table design</a:t>
            </a:r>
          </a:p>
          <a:p>
            <a:pPr marL="281677" lvl="1" indent="0">
              <a:buNone/>
            </a:pPr>
            <a:r>
              <a:rPr lang="en-US" sz="1765">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Data Warehouse Optimization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6377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355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implement optimization strategizes for the data warehouse using SQL based approached in Azure Synapse Analytics.</a:t>
            </a:r>
            <a:endParaRPr lang="en-US"/>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49"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14217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2137000"/>
            <a:chOff x="1566956" y="3705679"/>
            <a:chExt cx="7584971" cy="2137000"/>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1692771"/>
            </a:xfrm>
            <a:prstGeom prst="rect">
              <a:avLst/>
            </a:prstGeom>
            <a:noFill/>
          </p:spPr>
          <p:txBody>
            <a:bodyPr wrap="square">
              <a:spAutoFit/>
            </a:bodyPr>
            <a:lstStyle/>
            <a:p>
              <a:r>
                <a:rPr lang="en-US" sz="1600"/>
                <a:t>Choose a “driver” who will open their </a:t>
              </a:r>
              <a:r>
                <a:rPr lang="en-US" sz="1600" b="1"/>
                <a:t>CloudLabs</a:t>
              </a:r>
              <a:r>
                <a:rPr lang="en-US" sz="1600"/>
                <a:t> environment and then </a:t>
              </a:r>
              <a:r>
                <a:rPr lang="en-US" sz="1600">
                  <a:solidFill>
                    <a:srgbClr val="B4A0FF"/>
                  </a:solidFill>
                </a:rPr>
                <a:t>complete the challenges as a team</a:t>
              </a:r>
              <a:r>
                <a:rPr lang="en-US" sz="1600"/>
                <a:t> using the driver’s Azure Synapse Analytics Studio.</a:t>
              </a:r>
            </a:p>
            <a:p>
              <a:endParaRPr lang="en-US" sz="800"/>
            </a:p>
            <a:p>
              <a:r>
                <a:rPr lang="en-US" sz="1600"/>
                <a:t>The challenges cover table and index configuration and query performance optimization. </a:t>
              </a:r>
              <a:r>
                <a:rPr lang="en-US" sz="1600">
                  <a:solidFill>
                    <a:srgbClr val="B4A0FF"/>
                  </a:solidFill>
                </a:rPr>
                <a:t>Team results are collected in the event leaderboard.</a:t>
              </a:r>
            </a:p>
            <a:p>
              <a:endParaRPr lang="en-US" sz="160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challenges posed and decide how to address them.</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143525093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556001140"/>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305895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a:solidFill>
                  <a:schemeClr val="tx2"/>
                </a:solidFill>
              </a:rPr>
              <a:t>Overview</a:t>
            </a:r>
          </a:p>
          <a:p>
            <a:pPr>
              <a:spcBef>
                <a:spcPts val="600"/>
              </a:spcBef>
            </a:pPr>
            <a:r>
              <a:rPr lang="en-US" sz="1765">
                <a:latin typeface="+mn-lt"/>
              </a:rPr>
              <a:t>A materialized view pre-computes, stores, and maintains its data like a table. </a:t>
            </a:r>
          </a:p>
          <a:p>
            <a:pPr>
              <a:spcBef>
                <a:spcPts val="600"/>
              </a:spcBef>
            </a:pPr>
            <a:r>
              <a:rPr lang="en-US" sz="1765">
                <a:latin typeface="+mn-lt"/>
              </a:rPr>
              <a:t>Materialized views are automatically updated when data in underlying tables are changed. This is a synchronous operation that occurs as soon as the data is changed.</a:t>
            </a:r>
          </a:p>
          <a:p>
            <a:pPr>
              <a:spcBef>
                <a:spcPts val="600"/>
              </a:spcBef>
            </a:pPr>
            <a:r>
              <a:rPr lang="en-US" sz="1765">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a:solidFill>
                  <a:prstClr val="black"/>
                </a:solidFill>
                <a:latin typeface="+mn-lt"/>
              </a:rPr>
              <a:t>Supported aggregations: MAX, MIN, AVG, COUNT, COUNT_BIG, SUM, VAR, STDEV</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358981397"/>
              </p:ext>
            </p:extLst>
          </p:nvPr>
        </p:nvGraphicFramePr>
        <p:xfrm>
          <a:off x="7847156" y="596113"/>
          <a:ext cx="3400108"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2">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316354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127378212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9425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879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optimize the data warehouse table configuration and understand the impact on query performance</a:t>
            </a:r>
            <a:r>
              <a:rPr lang="en-US">
                <a:solidFill>
                  <a:srgbClr val="B4A0FF"/>
                </a:solidFill>
              </a:rPr>
              <a:t>.</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25907"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1-5 in the Lab 4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45124737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64476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a:t>
            </a:r>
            <a:r>
              <a:rPr lang="en-US" sz="1600">
                <a:gradFill>
                  <a:gsLst>
                    <a:gs pos="2917">
                      <a:srgbClr val="1A1A1A"/>
                    </a:gs>
                    <a:gs pos="30000">
                      <a:srgbClr val="1A1A1A"/>
                    </a:gs>
                  </a:gsLst>
                  <a:lin ang="5400000" scaled="0"/>
                </a:gradFill>
                <a:latin typeface="Segoe UI"/>
              </a:rPr>
              <a:t>60</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Main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2356618161"/>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4034401"/>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4928238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728529448"/>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876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24437727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796234" y="2721328"/>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partitionedOrderTable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OrderId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451</TotalTime>
  <Words>20000</Words>
  <Application>Microsoft Office PowerPoint</Application>
  <PresentationFormat>Widescreen</PresentationFormat>
  <Paragraphs>2812</Paragraphs>
  <Slides>117</Slides>
  <Notes>80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117</vt:i4>
      </vt:variant>
    </vt:vector>
  </HeadingPairs>
  <TitlesOfParts>
    <vt:vector size="133" baseType="lpstr">
      <vt:lpstr>Arial</vt:lpstr>
      <vt:lpstr>Arial Nova</vt:lpstr>
      <vt:lpstr>Calibri</vt:lpstr>
      <vt:lpstr>Calibri (Body)</vt:lpstr>
      <vt:lpstr>Calibri Light</vt:lpstr>
      <vt:lpstr>Consolas</vt:lpstr>
      <vt:lpstr>MentiText</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2</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PowerPoint Presentation</vt:lpstr>
      <vt:lpstr>Build Hands-on Lab:  Data Warehouse Optimization Part 1</vt:lpstr>
      <vt:lpstr>Breakout Activity:  Data Warehouse Optimization</vt:lpstr>
      <vt:lpstr>PowerPoint Presentation</vt:lpstr>
      <vt:lpstr>DW Optimization Part 2</vt:lpstr>
      <vt:lpstr>Question…</vt:lpstr>
      <vt:lpstr>Agenda</vt:lpstr>
      <vt:lpstr>Performance Patterns</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Build Hands-on Lab:  Data Warehouse Optimization Part 2</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Breakout Activity:  Security</vt:lpstr>
      <vt:lpstr>Build Hands-on Lab:  Security</vt:lpstr>
      <vt:lpstr>PowerPoint Presentation</vt:lpstr>
      <vt:lpstr>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6</cp:revision>
  <dcterms:created xsi:type="dcterms:W3CDTF">2020-05-01T23:34:12Z</dcterms:created>
  <dcterms:modified xsi:type="dcterms:W3CDTF">2021-02-24T15:27:19Z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